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258" r:id="rId4"/>
    <p:sldId id="279" r:id="rId5"/>
    <p:sldId id="257" r:id="rId6"/>
    <p:sldId id="277" r:id="rId7"/>
    <p:sldId id="278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60" r:id="rId16"/>
    <p:sldId id="286" r:id="rId17"/>
    <p:sldId id="287" r:id="rId18"/>
    <p:sldId id="281" r:id="rId19"/>
    <p:sldId id="282" r:id="rId20"/>
    <p:sldId id="283" r:id="rId21"/>
    <p:sldId id="284" r:id="rId22"/>
    <p:sldId id="285" r:id="rId23"/>
    <p:sldId id="280" r:id="rId24"/>
    <p:sldId id="273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86" autoAdjust="0"/>
  </p:normalViewPr>
  <p:slideViewPr>
    <p:cSldViewPr snapToGrid="0" snapToObjects="1">
      <p:cViewPr>
        <p:scale>
          <a:sx n="100" d="100"/>
          <a:sy n="100" d="100"/>
        </p:scale>
        <p:origin x="-872" y="-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1FF708-EC49-3943-B15B-66B6F376A36A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B2D83-A8C9-6A48-9AE0-B05FE2260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91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Presentation Purpose:</a:t>
            </a:r>
          </a:p>
          <a:p>
            <a:pPr marL="171450" indent="-171450">
              <a:buFontTx/>
              <a:buChar char="•"/>
            </a:pPr>
            <a:r>
              <a:rPr lang="en-US" dirty="0" smtClean="0"/>
              <a:t>Regional</a:t>
            </a:r>
            <a:r>
              <a:rPr lang="en-US" baseline="0" dirty="0" smtClean="0"/>
              <a:t> response to the email from Jane </a:t>
            </a:r>
            <a:r>
              <a:rPr lang="en-US" baseline="0" dirty="0" err="1" smtClean="0"/>
              <a:t>Symmonds</a:t>
            </a:r>
            <a:r>
              <a:rPr lang="en-US" baseline="0" dirty="0" smtClean="0"/>
              <a:t> 15</a:t>
            </a:r>
            <a:r>
              <a:rPr lang="en-US" baseline="30000" dirty="0" smtClean="0"/>
              <a:t>th</a:t>
            </a:r>
            <a:r>
              <a:rPr lang="en-US" baseline="0" dirty="0" smtClean="0"/>
              <a:t> Feb 2013. The policy has been highlighted again due to a few critical incidents for students whilst on Work placement.</a:t>
            </a:r>
          </a:p>
          <a:p>
            <a:pPr marL="171450" indent="-171450">
              <a:buFontTx/>
              <a:buChar char="•"/>
            </a:pPr>
            <a:r>
              <a:rPr lang="en-US" baseline="0" dirty="0" smtClean="0"/>
              <a:t>Policy review highlighting changes.</a:t>
            </a:r>
          </a:p>
          <a:p>
            <a:pPr marL="171450" indent="-171450">
              <a:buFontTx/>
              <a:buChar char="•"/>
            </a:pPr>
            <a:r>
              <a:rPr lang="en-US" baseline="0" dirty="0" smtClean="0"/>
              <a:t>Implementation responsibilities</a:t>
            </a:r>
          </a:p>
          <a:p>
            <a:pPr marL="171450" indent="-171450">
              <a:buFontTx/>
              <a:buChar char="•"/>
            </a:pPr>
            <a:r>
              <a:rPr lang="en-US" baseline="0" dirty="0" smtClean="0"/>
              <a:t>Support documentation</a:t>
            </a:r>
          </a:p>
          <a:p>
            <a:pPr marL="171450" indent="-171450">
              <a:buFontTx/>
              <a:buChar char="•"/>
            </a:pPr>
            <a:r>
              <a:rPr lang="en-US" baseline="0" dirty="0" err="1" smtClean="0"/>
              <a:t>Organisation</a:t>
            </a:r>
            <a:r>
              <a:rPr lang="en-US" baseline="0" dirty="0" smtClean="0"/>
              <a:t> for work placement in WSR</a:t>
            </a:r>
          </a:p>
          <a:p>
            <a:pPr marL="171450" indent="-171450">
              <a:buFontTx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30FC-DD57-8F46-BB00-2B2D600658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399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on work experience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30FC-DD57-8F46-BB00-2B2D600658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51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Responsibilities handout</a:t>
            </a:r>
          </a:p>
          <a:p>
            <a:r>
              <a:rPr lang="en-US" dirty="0" smtClean="0"/>
              <a:t>Before starting this point out that processes are in place that have delegated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organisation</a:t>
            </a:r>
            <a:r>
              <a:rPr lang="en-US" baseline="0" dirty="0" smtClean="0"/>
              <a:t> of work placement to the principals delegate, however Principal still needs to be aware of what is </a:t>
            </a:r>
            <a:r>
              <a:rPr lang="en-US" baseline="0" dirty="0" err="1" smtClean="0"/>
              <a:t>ocuring</a:t>
            </a:r>
            <a:r>
              <a:rPr lang="en-US" baseline="0" dirty="0" smtClean="0"/>
              <a:t> with work placements for students in the school.</a:t>
            </a:r>
          </a:p>
          <a:p>
            <a:r>
              <a:rPr lang="en-US" baseline="0" dirty="0" smtClean="0"/>
              <a:t>This points out what your delegate is doing but which the Principal should be aware of.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30FC-DD57-8F46-BB00-2B2D600658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36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monitoring involves contact with employers before and during the workplace learning experience.</a:t>
            </a:r>
          </a:p>
          <a:p>
            <a:r>
              <a:rPr lang="en-US" dirty="0" smtClean="0"/>
              <a:t>Evaluation includes debriefing of students and appropriate analysis of the host employer.</a:t>
            </a:r>
          </a:p>
          <a:p>
            <a:r>
              <a:rPr lang="en-US" dirty="0" smtClean="0"/>
              <a:t>HSC VET- ensuring evaluations of host employers are fed back to WPSP’s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30FC-DD57-8F46-BB00-2B2D600658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96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330FC-DD57-8F46-BB00-2B2D600658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160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760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02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07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58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42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09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4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4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5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60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33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8AA13-11D9-F945-86DA-A322832EC602}" type="datetimeFigureOut">
              <a:rPr lang="en-US" smtClean="0"/>
              <a:t>30/07/13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80DD9-20FC-8F41-B21D-8253CD438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52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etwww.det.nsw.edu.au/directorates/vet_schools/school-to-Work/professional-Support-and-Development/careerAdviser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ODyG5lKbH08" TargetMode="External"/><Relationship Id="rId3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50333"/>
            <a:ext cx="7772400" cy="305011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/>
              <a:t>Empowerment</a:t>
            </a:r>
            <a:br>
              <a:rPr lang="en-US" dirty="0" smtClean="0"/>
            </a:b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/>
              <a:t>Engagement/ Inspiration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>
                <a:sym typeface="Wingdings"/>
              </a:rPr>
              <a:t>	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 smtClean="0">
                <a:sym typeface="Wingdings"/>
              </a:rPr>
              <a:t>Leadership.</a:t>
            </a:r>
            <a:br>
              <a:rPr lang="en-US" dirty="0" smtClean="0">
                <a:sym typeface="Wingdings"/>
              </a:rPr>
            </a:br>
            <a:r>
              <a:rPr lang="en-US" dirty="0" smtClean="0"/>
              <a:t>Careers Advisers and Transition Advisers - 2013</a:t>
            </a:r>
            <a:endParaRPr lang="en-US" dirty="0"/>
          </a:p>
        </p:txBody>
      </p:sp>
      <p:pic>
        <p:nvPicPr>
          <p:cNvPr id="3" name="Picture 2" descr="Stone Henge 2013 image 16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8304"/>
            <a:ext cx="9144000" cy="271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04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and Applicability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The policy applies to all education and training </a:t>
            </a:r>
            <a:r>
              <a:rPr lang="en-US" sz="4000" dirty="0" err="1" smtClean="0"/>
              <a:t>organisations</a:t>
            </a:r>
            <a:r>
              <a:rPr lang="en-US" sz="4000" dirty="0" smtClean="0"/>
              <a:t> involved in the provision of workplace learning programs to students over 14 years of age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572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Responsibilities and Delegation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102192" y="1245820"/>
            <a:ext cx="3991016" cy="4941620"/>
          </a:xfrm>
        </p:spPr>
        <p:txBody>
          <a:bodyPr>
            <a:normAutofit fontScale="85000" lnSpcReduction="20000"/>
          </a:bodyPr>
          <a:lstStyle/>
          <a:p>
            <a:r>
              <a:rPr lang="en-US" sz="3200" b="1" dirty="0" smtClean="0"/>
              <a:t>Principals</a:t>
            </a:r>
          </a:p>
          <a:p>
            <a:r>
              <a:rPr lang="en-US" dirty="0" smtClean="0"/>
              <a:t>Duty of Care</a:t>
            </a:r>
          </a:p>
          <a:p>
            <a:r>
              <a:rPr lang="en-US" dirty="0" smtClean="0"/>
              <a:t>Authorization of a suitable contact person and approval of workplace learning programs.</a:t>
            </a:r>
          </a:p>
          <a:p>
            <a:r>
              <a:rPr lang="en-US" dirty="0" smtClean="0"/>
              <a:t>Insurance is enacted upon Principal approval of work placement</a:t>
            </a:r>
          </a:p>
          <a:p>
            <a:r>
              <a:rPr lang="en-US" dirty="0" smtClean="0"/>
              <a:t>Injury Claims referred to Principal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276088" y="1245820"/>
            <a:ext cx="3657600" cy="4941620"/>
          </a:xfrm>
        </p:spPr>
        <p:txBody>
          <a:bodyPr>
            <a:normAutofit fontScale="85000" lnSpcReduction="20000"/>
          </a:bodyPr>
          <a:lstStyle/>
          <a:p>
            <a:r>
              <a:rPr lang="en-US" sz="3200" b="1" dirty="0" smtClean="0"/>
              <a:t>Teachers/ Careers Advisers</a:t>
            </a:r>
          </a:p>
          <a:p>
            <a:r>
              <a:rPr lang="en-US" dirty="0" smtClean="0"/>
              <a:t>Duty of Care</a:t>
            </a:r>
          </a:p>
          <a:p>
            <a:r>
              <a:rPr lang="en-US" dirty="0" smtClean="0"/>
              <a:t>Providing Parents Guide to all students.</a:t>
            </a:r>
          </a:p>
          <a:p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</a:rPr>
              <a:t>HSC VET: Working with WPSPs to match students appropriately and ensure SPR is complete.</a:t>
            </a:r>
          </a:p>
          <a:p>
            <a:r>
              <a:rPr lang="en-US" dirty="0" smtClean="0"/>
              <a:t>Prepare students for WPL and follow-up during and after WPL.</a:t>
            </a:r>
          </a:p>
          <a:p>
            <a:r>
              <a:rPr lang="en-US" dirty="0" smtClean="0"/>
              <a:t>Communicate with employers.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603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b="1" dirty="0" smtClean="0"/>
              <a:t>Parents</a:t>
            </a:r>
          </a:p>
          <a:p>
            <a:r>
              <a:rPr lang="en-US" dirty="0" smtClean="0"/>
              <a:t>Understand purpose of work place learning programs.</a:t>
            </a:r>
          </a:p>
          <a:p>
            <a:r>
              <a:rPr lang="en-US" dirty="0" smtClean="0"/>
              <a:t>Provide permission</a:t>
            </a:r>
          </a:p>
          <a:p>
            <a:r>
              <a:rPr lang="en-US" dirty="0" smtClean="0"/>
              <a:t>Plan safe travel arrangements.</a:t>
            </a:r>
          </a:p>
          <a:p>
            <a:r>
              <a:rPr lang="en-US" dirty="0" smtClean="0"/>
              <a:t>Emergency contact for  placements after normal business hours.</a:t>
            </a:r>
          </a:p>
          <a:p>
            <a:r>
              <a:rPr lang="en-US" dirty="0" smtClean="0"/>
              <a:t>Report concerns to school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b="1" dirty="0" smtClean="0"/>
              <a:t>Students</a:t>
            </a:r>
          </a:p>
          <a:p>
            <a:r>
              <a:rPr lang="en-US" dirty="0" smtClean="0"/>
              <a:t>Complete SPR</a:t>
            </a:r>
          </a:p>
          <a:p>
            <a:r>
              <a:rPr lang="en-US" dirty="0" smtClean="0"/>
              <a:t>Participate in work placement activities.</a:t>
            </a:r>
          </a:p>
          <a:p>
            <a:r>
              <a:rPr lang="en-US" dirty="0" smtClean="0"/>
              <a:t>Travel safely</a:t>
            </a:r>
          </a:p>
          <a:p>
            <a:r>
              <a:rPr lang="en-US" dirty="0" smtClean="0"/>
              <a:t>Communicate concerns.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875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Monitoring, Evaluation and Reporting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Principals or delegates are responsible for monitoring and evaluating workplace learning programs.</a:t>
            </a:r>
          </a:p>
          <a:p>
            <a:r>
              <a:rPr lang="en-US" dirty="0" smtClean="0"/>
              <a:t>Inclusion of workplace learning programs into School Management Plan.</a:t>
            </a:r>
          </a:p>
          <a:p>
            <a:r>
              <a:rPr lang="en-US" dirty="0" smtClean="0"/>
              <a:t>Reporting of workplace learning programs annually or as required. </a:t>
            </a:r>
            <a:endParaRPr lang="en-US" dirty="0"/>
          </a:p>
          <a:p>
            <a:r>
              <a:rPr lang="en-US" dirty="0" smtClean="0"/>
              <a:t>Incident reporting in line with DEC Incident and reporting Policy and Procedures.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0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Documentation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Placement Record</a:t>
            </a:r>
          </a:p>
          <a:p>
            <a:r>
              <a:rPr lang="en-AU" smtClean="0"/>
              <a:t>Procedures </a:t>
            </a:r>
            <a:r>
              <a:rPr lang="en-AU" dirty="0"/>
              <a:t>&amp; Standards – expands on policy </a:t>
            </a:r>
            <a:r>
              <a:rPr lang="en-AU" dirty="0" smtClean="0"/>
              <a:t>document</a:t>
            </a:r>
            <a:endParaRPr lang="en-AU" dirty="0"/>
          </a:p>
          <a:p>
            <a:r>
              <a:rPr lang="en-AU" i="1" dirty="0"/>
              <a:t>An </a:t>
            </a:r>
            <a:r>
              <a:rPr lang="en-AU" i="1" dirty="0" smtClean="0"/>
              <a:t>Employer</a:t>
            </a:r>
            <a:r>
              <a:rPr lang="en-AU" i="1" dirty="0" smtClean="0">
                <a:latin typeface="Arial"/>
              </a:rPr>
              <a:t>’</a:t>
            </a:r>
            <a:r>
              <a:rPr lang="en-AU" i="1" dirty="0" smtClean="0"/>
              <a:t>s Guide </a:t>
            </a:r>
            <a:r>
              <a:rPr lang="en-AU" dirty="0" smtClean="0"/>
              <a:t>to Workplace Learning</a:t>
            </a:r>
            <a:endParaRPr lang="en-AU" i="1" dirty="0"/>
          </a:p>
          <a:p>
            <a:r>
              <a:rPr lang="en-AU" dirty="0"/>
              <a:t>Guide for Parents/</a:t>
            </a:r>
            <a:r>
              <a:rPr lang="en-AU" dirty="0" smtClean="0"/>
              <a:t>Carers</a:t>
            </a:r>
            <a:endParaRPr lang="en-AU" dirty="0"/>
          </a:p>
          <a:p>
            <a:r>
              <a:rPr lang="en-AU" dirty="0"/>
              <a:t>Prohibited Activities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642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31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Inspiration and Engagement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266" y="905935"/>
            <a:ext cx="8229600" cy="379306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Career Search- Susan Beamer St Clair HS.</a:t>
            </a:r>
          </a:p>
          <a:p>
            <a:r>
              <a:rPr lang="en-US" dirty="0" smtClean="0"/>
              <a:t>Women in Trades- Michelle Ibrahim- Parramatta HS</a:t>
            </a:r>
          </a:p>
          <a:p>
            <a:r>
              <a:rPr lang="en-US" dirty="0" smtClean="0"/>
              <a:t>WOW- Peter </a:t>
            </a:r>
            <a:r>
              <a:rPr lang="en-US" dirty="0" err="1" smtClean="0"/>
              <a:t>Rance</a:t>
            </a:r>
            <a:r>
              <a:rPr lang="en-US" dirty="0" smtClean="0"/>
              <a:t>- </a:t>
            </a:r>
            <a:r>
              <a:rPr lang="en-US" dirty="0" err="1" smtClean="0"/>
              <a:t>Kingswood</a:t>
            </a:r>
            <a:r>
              <a:rPr lang="en-US" dirty="0" smtClean="0"/>
              <a:t> HS</a:t>
            </a:r>
          </a:p>
          <a:p>
            <a:r>
              <a:rPr lang="en-US" dirty="0" err="1" smtClean="0"/>
              <a:t>myFuture</a:t>
            </a:r>
            <a:r>
              <a:rPr lang="en-US" dirty="0" smtClean="0"/>
              <a:t>- Lyn </a:t>
            </a:r>
            <a:r>
              <a:rPr lang="en-US" dirty="0" err="1" smtClean="0"/>
              <a:t>Tuckwell</a:t>
            </a:r>
            <a:r>
              <a:rPr lang="en-US" dirty="0" smtClean="0"/>
              <a:t>- Hawkesbury HS</a:t>
            </a:r>
          </a:p>
          <a:p>
            <a:r>
              <a:rPr lang="en-US" dirty="0" smtClean="0"/>
              <a:t>‘</a:t>
            </a:r>
            <a:r>
              <a:rPr lang="en-US" dirty="0" err="1" smtClean="0"/>
              <a:t>Maths</a:t>
            </a:r>
            <a:r>
              <a:rPr lang="en-US" dirty="0" smtClean="0"/>
              <a:t> </a:t>
            </a:r>
            <a:r>
              <a:rPr lang="en-US" dirty="0" err="1" smtClean="0"/>
              <a:t>Deadlys</a:t>
            </a:r>
            <a:r>
              <a:rPr lang="en-US" dirty="0" smtClean="0"/>
              <a:t>’- Sandra Palmer- </a:t>
            </a:r>
            <a:r>
              <a:rPr lang="en-US" dirty="0" err="1" smtClean="0"/>
              <a:t>Cranebrook</a:t>
            </a:r>
            <a:r>
              <a:rPr lang="en-US" dirty="0" smtClean="0"/>
              <a:t> HS</a:t>
            </a:r>
            <a:endParaRPr lang="en-US" dirty="0"/>
          </a:p>
        </p:txBody>
      </p:sp>
      <p:pic>
        <p:nvPicPr>
          <p:cNvPr id="6" name="Picture 5" descr="DSCF20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5732"/>
            <a:ext cx="9144000" cy="247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48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CF1420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1066800"/>
            <a:ext cx="9182100" cy="5791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82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Inspiration and Engagement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797841"/>
              </p:ext>
            </p:extLst>
          </p:nvPr>
        </p:nvGraphicFramePr>
        <p:xfrm>
          <a:off x="719665" y="1593850"/>
          <a:ext cx="7802034" cy="4726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01017"/>
                <a:gridCol w="3901017"/>
              </a:tblGrid>
              <a:tr h="2363470"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/>
                        <a:t>Strengths 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Who would this benefit in my school?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u="none" baseline="0" dirty="0" smtClean="0"/>
                        <a:t>Where / who in the school would this initiative enhance?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u="none" baseline="0" dirty="0" smtClean="0"/>
                        <a:t>What could this initiative add value to?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600" dirty="0" smtClean="0"/>
                        <a:t>How could this strategy be used to strengthen initiatives</a:t>
                      </a:r>
                      <a:r>
                        <a:rPr lang="en-US" sz="1600" baseline="0" dirty="0" smtClean="0"/>
                        <a:t> already in place?</a:t>
                      </a:r>
                      <a:r>
                        <a:rPr lang="en-US" sz="1600" dirty="0" smtClean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/>
                        <a:t>Weaknesses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dirty="0" smtClean="0"/>
                        <a:t>Where are the weaknesses</a:t>
                      </a:r>
                      <a:r>
                        <a:rPr lang="en-US" sz="1600" u="none" baseline="0" dirty="0" smtClean="0"/>
                        <a:t> of this initiative for your school?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baseline="0" dirty="0" smtClean="0"/>
                        <a:t>Who would oppose the initiative?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baseline="0" dirty="0" smtClean="0"/>
                        <a:t>What resources are lacking?</a:t>
                      </a:r>
                      <a:endParaRPr lang="en-US" sz="1600" u="none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470"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/>
                        <a:t>Opportunities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How could this strategy enable me to demonstrate my leadership skills?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 dirty="0" smtClean="0"/>
                        <a:t>What</a:t>
                      </a:r>
                      <a:r>
                        <a:rPr lang="en-US" sz="1600" baseline="0" dirty="0" smtClean="0"/>
                        <a:t> is occurring  the school that the initiative might enhance or add value to? </a:t>
                      </a:r>
                      <a:endParaRPr lang="en-US" sz="1600" dirty="0" smtClean="0"/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600" dirty="0" smtClean="0"/>
                        <a:t>Are there any external connections/activity that the initiative might support?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 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n-US" sz="1600" dirty="0" smtClean="0"/>
                    </a:p>
                    <a:p>
                      <a:pPr marL="0" indent="0">
                        <a:buFont typeface="Arial"/>
                        <a:buNone/>
                      </a:pP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/>
                        <a:t>Threats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dirty="0" smtClean="0"/>
                        <a:t>Where will the main threats</a:t>
                      </a:r>
                      <a:r>
                        <a:rPr lang="en-US" sz="1600" u="none" baseline="0" dirty="0" smtClean="0"/>
                        <a:t> come from? 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baseline="0" dirty="0" smtClean="0"/>
                        <a:t>Why will they feel threatened?</a:t>
                      </a:r>
                    </a:p>
                    <a:p>
                      <a:pPr marL="285750" indent="-285750" algn="l">
                        <a:buFont typeface="Arial"/>
                        <a:buChar char="•"/>
                      </a:pPr>
                      <a:r>
                        <a:rPr lang="en-US" sz="1600" u="none" dirty="0" smtClean="0"/>
                        <a:t>Will the initiative</a:t>
                      </a:r>
                      <a:r>
                        <a:rPr lang="en-US" sz="1600" u="none" baseline="0" dirty="0" smtClean="0"/>
                        <a:t> compete with other internal of external school activity?</a:t>
                      </a:r>
                      <a:endParaRPr lang="en-US" sz="1600" u="none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8800" y="897466"/>
            <a:ext cx="812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Using as many of the sna</a:t>
            </a:r>
            <a:r>
              <a:rPr lang="en-US" dirty="0"/>
              <a:t>p</a:t>
            </a:r>
            <a:r>
              <a:rPr lang="en-US" dirty="0" smtClean="0"/>
              <a:t>shots as you are interested in complete the SWOT analysis. Use the points mentioned as thought prompters.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66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Inspiration </a:t>
            </a:r>
            <a:r>
              <a:rPr lang="en-US" dirty="0"/>
              <a:t>and </a:t>
            </a:r>
            <a:r>
              <a:rPr lang="en-US" dirty="0" smtClean="0"/>
              <a:t>Engagement - reflection using SWOT</a:t>
            </a:r>
            <a:r>
              <a:rPr lang="en-AU" dirty="0"/>
              <a:t> </a:t>
            </a:r>
            <a:r>
              <a:rPr lang="en-AU" dirty="0" smtClean="0"/>
              <a:t>- 5 or more people share a sentence that is expressed like: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 smtClean="0"/>
              <a:t>My school could consider “</a:t>
            </a:r>
            <a:r>
              <a:rPr lang="en-AU" dirty="0" smtClean="0">
                <a:solidFill>
                  <a:srgbClr val="FF0000"/>
                </a:solidFill>
              </a:rPr>
              <a:t>initiative…</a:t>
            </a:r>
            <a:r>
              <a:rPr lang="en-AU" dirty="0" err="1" smtClean="0">
                <a:solidFill>
                  <a:srgbClr val="FF0000"/>
                </a:solidFill>
              </a:rPr>
              <a:t>eg</a:t>
            </a:r>
            <a:r>
              <a:rPr lang="en-AU" dirty="0" smtClean="0">
                <a:solidFill>
                  <a:srgbClr val="FF0000"/>
                </a:solidFill>
              </a:rPr>
              <a:t> GIT</a:t>
            </a:r>
            <a:r>
              <a:rPr lang="en-AU" dirty="0" smtClean="0"/>
              <a:t>” by linking it with </a:t>
            </a:r>
            <a:r>
              <a:rPr lang="en-AU" dirty="0" smtClean="0">
                <a:solidFill>
                  <a:srgbClr val="FF0000"/>
                </a:solidFill>
              </a:rPr>
              <a:t>“identified opportunity” </a:t>
            </a:r>
            <a:r>
              <a:rPr lang="en-AU" dirty="0" smtClean="0"/>
              <a:t>which would strengthen </a:t>
            </a:r>
            <a:r>
              <a:rPr lang="en-AU" dirty="0" smtClean="0">
                <a:solidFill>
                  <a:srgbClr val="FF0000"/>
                </a:solidFill>
              </a:rPr>
              <a:t>“a current strength or overcome a current weakness”.</a:t>
            </a:r>
            <a:endParaRPr lang="en-AU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6343650" y="375222"/>
            <a:ext cx="1042416" cy="1042416"/>
          </a:xfrm>
          <a:prstGeom prst="actionButtonHelp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175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Leadership hinges on sharing a </a:t>
            </a:r>
            <a:r>
              <a:rPr lang="en-AU" dirty="0" smtClean="0">
                <a:solidFill>
                  <a:srgbClr val="FF0000"/>
                </a:solidFill>
              </a:rPr>
              <a:t>vision </a:t>
            </a:r>
            <a:r>
              <a:rPr lang="en-AU" dirty="0" smtClean="0"/>
              <a:t> of possibility.</a:t>
            </a:r>
            <a:endParaRPr lang="en-AU" dirty="0"/>
          </a:p>
          <a:p>
            <a:r>
              <a:rPr lang="en-AU" dirty="0" smtClean="0"/>
              <a:t>Leadership involves </a:t>
            </a:r>
            <a:r>
              <a:rPr lang="en-AU" dirty="0" smtClean="0">
                <a:solidFill>
                  <a:srgbClr val="FF0000"/>
                </a:solidFill>
              </a:rPr>
              <a:t>inspiring </a:t>
            </a:r>
            <a:r>
              <a:rPr lang="en-AU" dirty="0" smtClean="0"/>
              <a:t>others to support you to enact the vision.</a:t>
            </a:r>
          </a:p>
          <a:p>
            <a:r>
              <a:rPr lang="en-AU" dirty="0" smtClean="0"/>
              <a:t>Leadership also involves identifying and seizing an </a:t>
            </a:r>
            <a:r>
              <a:rPr lang="en-AU" dirty="0" smtClean="0">
                <a:solidFill>
                  <a:srgbClr val="FF0000"/>
                </a:solidFill>
              </a:rPr>
              <a:t>opportunity</a:t>
            </a:r>
            <a:r>
              <a:rPr lang="en-AU" dirty="0" smtClean="0"/>
              <a:t>. </a:t>
            </a:r>
          </a:p>
          <a:p>
            <a:pPr marL="0" indent="0">
              <a:buNone/>
            </a:pPr>
            <a:r>
              <a:rPr lang="en-AU" sz="2800" i="1" dirty="0" smtClean="0"/>
              <a:t>How will you use your expertise to create sustainability and leave a legacy of effective practise?</a:t>
            </a:r>
            <a:endParaRPr lang="en-AU" sz="2800" i="1" dirty="0"/>
          </a:p>
        </p:txBody>
      </p:sp>
      <p:sp>
        <p:nvSpPr>
          <p:cNvPr id="4" name="Smiley Face 3"/>
          <p:cNvSpPr/>
          <p:nvPr/>
        </p:nvSpPr>
        <p:spPr>
          <a:xfrm>
            <a:off x="6000750" y="503238"/>
            <a:ext cx="914400" cy="914400"/>
          </a:xfrm>
          <a:prstGeom prst="smileyFac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671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hlinkClick r:id="rId2"/>
              </a:rPr>
              <a:t>Essential Information – Careers Advisers</a:t>
            </a:r>
            <a:endParaRPr lang="en-AU" dirty="0"/>
          </a:p>
          <a:p>
            <a:pPr lvl="1"/>
            <a:r>
              <a:rPr lang="en-AU" dirty="0"/>
              <a:t>Orientation</a:t>
            </a:r>
          </a:p>
          <a:p>
            <a:pPr lvl="1"/>
            <a:r>
              <a:rPr lang="en-AU" dirty="0"/>
              <a:t>Management and Accountability</a:t>
            </a:r>
          </a:p>
          <a:p>
            <a:pPr lvl="1"/>
            <a:r>
              <a:rPr lang="en-AU" dirty="0"/>
              <a:t>Career Development</a:t>
            </a:r>
          </a:p>
          <a:p>
            <a:pPr lvl="1"/>
            <a:r>
              <a:rPr lang="en-AU" dirty="0"/>
              <a:t>Clients and Stakeholders</a:t>
            </a:r>
          </a:p>
          <a:p>
            <a:pPr lvl="1"/>
            <a:r>
              <a:rPr lang="en-AU" dirty="0"/>
              <a:t>Professional </a:t>
            </a:r>
            <a:r>
              <a:rPr lang="en-AU" dirty="0" smtClean="0"/>
              <a:t>Development</a:t>
            </a:r>
          </a:p>
          <a:p>
            <a:endParaRPr lang="en-AU" dirty="0"/>
          </a:p>
        </p:txBody>
      </p:sp>
      <p:sp>
        <p:nvSpPr>
          <p:cNvPr id="4" name="5-Point Star 3"/>
          <p:cNvSpPr/>
          <p:nvPr/>
        </p:nvSpPr>
        <p:spPr>
          <a:xfrm>
            <a:off x="6076950" y="493713"/>
            <a:ext cx="914400" cy="9144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4952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78468"/>
            <a:ext cx="8229600" cy="51731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dirty="0" smtClean="0"/>
              <a:t>8:45 - 9:00am		Coffee &amp; Registration</a:t>
            </a:r>
          </a:p>
          <a:p>
            <a:pPr marL="0" indent="0">
              <a:buNone/>
            </a:pPr>
            <a:r>
              <a:rPr lang="en-US" sz="2600" dirty="0" smtClean="0"/>
              <a:t>9:00 – 9:15am		Setting the Scene</a:t>
            </a:r>
          </a:p>
          <a:p>
            <a:pPr marL="0" indent="0">
              <a:buNone/>
            </a:pPr>
            <a:r>
              <a:rPr lang="en-US" sz="2600" dirty="0" smtClean="0"/>
              <a:t>9:15- 10:45am		Empowerment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10:45-11:15am	Morning Tea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11:15- 1pm: 		Inspiration and Engagement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1- 1:30pm:			Lunch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dirty="0" smtClean="0"/>
              <a:t>1:30- 2:50pm:		Leadership</a:t>
            </a:r>
          </a:p>
          <a:p>
            <a:pPr marL="0" indent="0">
              <a:buNone/>
            </a:pPr>
            <a:r>
              <a:rPr lang="en-US" sz="2600" dirty="0" smtClean="0"/>
              <a:t>2:50-3pm:			Review &amp; </a:t>
            </a:r>
            <a:r>
              <a:rPr lang="en-US" sz="2600" smtClean="0"/>
              <a:t>Future Directions</a:t>
            </a:r>
            <a:endParaRPr lang="en-US" sz="2600" dirty="0" smtClean="0"/>
          </a:p>
          <a:p>
            <a:pPr marL="114300" indent="0">
              <a:buNone/>
            </a:pPr>
            <a:endParaRPr lang="en-US" dirty="0" smtClean="0"/>
          </a:p>
        </p:txBody>
      </p:sp>
      <p:pic>
        <p:nvPicPr>
          <p:cNvPr id="4" name="Picture 3" descr="DSCF131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1" t="21533" r="19890"/>
          <a:stretch/>
        </p:blipFill>
        <p:spPr>
          <a:xfrm>
            <a:off x="6705602" y="1278468"/>
            <a:ext cx="1828798" cy="517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20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Leadership – Personal / Communal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6100" y="1308100"/>
            <a:ext cx="82804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dirty="0" smtClean="0"/>
              <a:t>Stephen Covey – “</a:t>
            </a:r>
            <a:r>
              <a:rPr lang="en-US" sz="2400" dirty="0"/>
              <a:t> </a:t>
            </a:r>
            <a:r>
              <a:rPr lang="en-US" sz="2400" dirty="0" smtClean="0"/>
              <a:t>7 habits of highly effective people”.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Key areas of focus for careers and transition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/>
              <a:t>H</a:t>
            </a:r>
            <a:r>
              <a:rPr lang="en-US" sz="3200" dirty="0" smtClean="0"/>
              <a:t>ow are you using your time?</a:t>
            </a:r>
          </a:p>
          <a:p>
            <a:pPr algn="ctr"/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www.youtube.com/watch?v=ODyG5lKbH08</a:t>
            </a:r>
            <a:r>
              <a:rPr lang="en-US" sz="2000" dirty="0" smtClean="0"/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3200" dirty="0"/>
              <a:t>Urgent and Important matrix</a:t>
            </a:r>
            <a:endParaRPr lang="en-US" sz="3200" dirty="0" smtClean="0"/>
          </a:p>
          <a:p>
            <a:pPr marL="1657350" lvl="3" indent="-285750">
              <a:buFont typeface="Arial"/>
              <a:buChar char="•"/>
            </a:pPr>
            <a:r>
              <a:rPr lang="en-US" sz="2800" dirty="0" smtClean="0"/>
              <a:t>Where are you spending most of your time?</a:t>
            </a:r>
          </a:p>
          <a:p>
            <a:pPr marL="1657350" lvl="3" indent="-285750">
              <a:buFont typeface="Arial"/>
              <a:buChar char="•"/>
            </a:pPr>
            <a:r>
              <a:rPr lang="en-US" sz="2800" dirty="0" smtClean="0"/>
              <a:t>What could you do better</a:t>
            </a:r>
            <a:r>
              <a:rPr lang="en-US" sz="3200" dirty="0" smtClean="0"/>
              <a:t>?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75" y="4933950"/>
            <a:ext cx="30194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161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09847"/>
              </p:ext>
            </p:extLst>
          </p:nvPr>
        </p:nvGraphicFramePr>
        <p:xfrm>
          <a:off x="95250" y="76201"/>
          <a:ext cx="8877300" cy="6768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966"/>
                <a:gridCol w="3996345"/>
                <a:gridCol w="3475989"/>
              </a:tblGrid>
              <a:tr h="375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600" dirty="0">
                          <a:effectLst/>
                        </a:rPr>
                        <a:t> </a:t>
                      </a:r>
                      <a:endParaRPr lang="en-A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urgent</a:t>
                      </a:r>
                      <a:endParaRPr lang="en-A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not urgent </a:t>
                      </a:r>
                      <a:endParaRPr lang="en-A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 anchor="ctr"/>
                </a:tc>
              </a:tr>
              <a:tr h="3245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important</a:t>
                      </a:r>
                      <a:endParaRPr lang="en-A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600" b="1" dirty="0">
                          <a:effectLst/>
                        </a:rPr>
                        <a:t>1 - DO NOW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emergencies, complaints and crisis issues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demands from superiors or customers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planned tasks or project work now due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meetings and appointments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reports and other submissions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staff issues or needs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problem resolution, fire-fighting, fixes</a:t>
                      </a:r>
                    </a:p>
                    <a:p>
                      <a:pPr marL="8572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endParaRPr lang="en-A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600" b="1" dirty="0">
                          <a:effectLst/>
                        </a:rPr>
                        <a:t>2 - PLAN TO DO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planning, preparation, scheduling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research, investigation, designing, testing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networking relationship building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thinking, creating, modelling, designing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systems and process development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anticipation and prevention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developing change, direction, </a:t>
                      </a:r>
                      <a:r>
                        <a:rPr lang="en-AU" sz="1100" dirty="0" smtClean="0">
                          <a:effectLst/>
                        </a:rPr>
                        <a:t>strategy</a:t>
                      </a:r>
                      <a:endParaRPr lang="en-AU" sz="1100" dirty="0">
                        <a:effectLst/>
                      </a:endParaRPr>
                    </a:p>
                  </a:txBody>
                  <a:tcPr marL="24974" marR="24974" marT="24974" marB="24974"/>
                </a:tc>
              </a:tr>
              <a:tr h="3066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not important </a:t>
                      </a:r>
                      <a:endParaRPr lang="en-A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600" b="1" dirty="0">
                          <a:effectLst/>
                        </a:rPr>
                        <a:t>3 - REJECT AND EXPLAIN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trivial requests from others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apparent emergencies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ad-hoc interruptions and distractions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misunderstandings appearing as complaints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pointless routines or activities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accumulated unresolved trivia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boss's whims or </a:t>
                      </a:r>
                      <a:r>
                        <a:rPr lang="en-AU" sz="1100" dirty="0" smtClean="0">
                          <a:effectLst/>
                        </a:rPr>
                        <a:t>tantrums</a:t>
                      </a:r>
                      <a:endParaRPr lang="en-AU" sz="1100" dirty="0">
                        <a:effectLst/>
                      </a:endParaRPr>
                    </a:p>
                  </a:txBody>
                  <a:tcPr marL="24974" marR="24974" marT="24974" marB="249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600" b="1" dirty="0">
                          <a:effectLst/>
                        </a:rPr>
                        <a:t>4 - RESIST AND CEASE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'comfort' activities, computer games, net surfing, excessive cigarette breaks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chat, gossip, social communications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daydreaming, doodling, over-long breaks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reading nonsense or irrelevant material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unnecessary adjusting equipment etc.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AU" sz="1100" dirty="0">
                          <a:effectLst/>
                        </a:rPr>
                        <a:t>embellishment and over-production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600" dirty="0">
                          <a:effectLst/>
                        </a:rPr>
                        <a:t/>
                      </a:r>
                      <a:br>
                        <a:rPr lang="en-AU" sz="600" dirty="0">
                          <a:effectLst/>
                        </a:rPr>
                      </a:br>
                      <a:endParaRPr lang="en-A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974" marR="24974" marT="24974" marB="2497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525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Reflection on your Matrix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b="1" dirty="0"/>
              <a:t>In the worksheet provided I want you to brainstorm how you use your time over a day / week/ term……Your decision.</a:t>
            </a:r>
            <a:endParaRPr lang="en-AU" dirty="0"/>
          </a:p>
          <a:p>
            <a:r>
              <a:rPr lang="en-AU" dirty="0" smtClean="0"/>
              <a:t>Reflect on your matrix and write a sentence on this reflection.</a:t>
            </a:r>
          </a:p>
          <a:p>
            <a:r>
              <a:rPr lang="en-AU" dirty="0" smtClean="0"/>
              <a:t>Can you identify areas for improvement? If so what?</a:t>
            </a:r>
          </a:p>
          <a:p>
            <a:r>
              <a:rPr lang="en-AU" dirty="0" smtClean="0"/>
              <a:t>Share in a group and see if the group can identify one idea for further PD.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0290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Review and Reflect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Collate all PD ideas from room</a:t>
            </a:r>
          </a:p>
          <a:p>
            <a:r>
              <a:rPr lang="en-AU" dirty="0" smtClean="0"/>
              <a:t>Brainstorm other PD ideas that emerged throughout the day.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" y="4705350"/>
            <a:ext cx="829786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691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reflection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 b="1115"/>
          <a:stretch>
            <a:fillRect/>
          </a:stretch>
        </p:blipFill>
        <p:spPr>
          <a:xfrm>
            <a:off x="4203700" y="4165601"/>
            <a:ext cx="4483100" cy="2209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0400" y="1417638"/>
            <a:ext cx="7924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dirty="0" smtClean="0"/>
              <a:t>What I thought I’d get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What I wanted to get from the day.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What I did get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What I would like in the future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29302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the scene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4600"/>
            <a:ext cx="8229600" cy="53467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32 respondents in 2013 * 33 respondents in 2009</a:t>
            </a:r>
          </a:p>
          <a:p>
            <a:r>
              <a:rPr lang="en-US" dirty="0" smtClean="0"/>
              <a:t>Years as a careers adviser: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View of C.A Role today:</a:t>
            </a:r>
          </a:p>
          <a:p>
            <a:pPr lvl="1"/>
            <a:r>
              <a:rPr lang="en-US" dirty="0" smtClean="0"/>
              <a:t>66% think it is becoming more interesting </a:t>
            </a:r>
          </a:p>
          <a:p>
            <a:pPr lvl="1"/>
            <a:r>
              <a:rPr lang="en-US" dirty="0" smtClean="0"/>
              <a:t>69% increased innovative capacity</a:t>
            </a:r>
          </a:p>
          <a:p>
            <a:endParaRPr lang="en-US" dirty="0" smtClean="0"/>
          </a:p>
          <a:p>
            <a:r>
              <a:rPr lang="en-US" dirty="0" smtClean="0"/>
              <a:t>C.A Perception:</a:t>
            </a:r>
          </a:p>
          <a:p>
            <a:pPr marL="0" indent="0">
              <a:buNone/>
            </a:pPr>
            <a:r>
              <a:rPr lang="en-US" sz="2800" dirty="0" smtClean="0"/>
              <a:t>Has remained consistent with 66% indicating they are first point of contact- welfare programs utilizing employers'.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DSCF12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767" y="4296306"/>
            <a:ext cx="2252133" cy="132979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416873"/>
              </p:ext>
            </p:extLst>
          </p:nvPr>
        </p:nvGraphicFramePr>
        <p:xfrm>
          <a:off x="457200" y="2146300"/>
          <a:ext cx="76708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35400"/>
                <a:gridCol w="3835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2009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64% less than 5 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60% over 10</a:t>
                      </a:r>
                      <a:r>
                        <a:rPr lang="en-US" baseline="0" dirty="0" smtClean="0"/>
                        <a:t> years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Nil less</a:t>
                      </a:r>
                      <a:r>
                        <a:rPr lang="en-US" baseline="0" dirty="0" smtClean="0"/>
                        <a:t> than one 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dirty="0" smtClean="0"/>
                        <a:t>19% 1-5 </a:t>
                      </a:r>
                      <a:r>
                        <a:rPr lang="en-US" dirty="0" err="1" smtClean="0"/>
                        <a:t>yrs</a:t>
                      </a:r>
                      <a:r>
                        <a:rPr lang="en-US" dirty="0" smtClean="0"/>
                        <a:t> / 12% less than a year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013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9900"/>
            <a:ext cx="8229600" cy="5656263"/>
          </a:xfrm>
        </p:spPr>
        <p:txBody>
          <a:bodyPr/>
          <a:lstStyle/>
          <a:p>
            <a:r>
              <a:rPr lang="en-US" dirty="0" smtClean="0"/>
              <a:t>Work Experience</a:t>
            </a:r>
          </a:p>
          <a:p>
            <a:pPr lvl="1"/>
            <a:r>
              <a:rPr lang="en-US" dirty="0" smtClean="0"/>
              <a:t>29 schools have a work experience program that predominately caters for </a:t>
            </a:r>
            <a:r>
              <a:rPr lang="en-US" dirty="0" err="1" smtClean="0"/>
              <a:t>Yr</a:t>
            </a:r>
            <a:r>
              <a:rPr lang="en-US" dirty="0" smtClean="0"/>
              <a:t> 10 students.</a:t>
            </a:r>
          </a:p>
          <a:p>
            <a:pPr lvl="1"/>
            <a:r>
              <a:rPr lang="en-US" dirty="0" smtClean="0"/>
              <a:t>Almost 100% of responsibility for paperwork lies with Careers Adviser however 48% of schools have a team who </a:t>
            </a:r>
            <a:r>
              <a:rPr lang="en-US" dirty="0" err="1" smtClean="0"/>
              <a:t>organises</a:t>
            </a:r>
            <a:r>
              <a:rPr lang="en-US" dirty="0"/>
              <a:t> </a:t>
            </a:r>
            <a:r>
              <a:rPr lang="en-US" dirty="0" smtClean="0"/>
              <a:t>vocational learning opportunities. </a:t>
            </a:r>
          </a:p>
          <a:p>
            <a:pPr lvl="1"/>
            <a:r>
              <a:rPr lang="en-US" dirty="0" smtClean="0"/>
              <a:t>15 respondents indicated work experience is reactive to student need whilst 11 schools indicated the block release format.</a:t>
            </a:r>
          </a:p>
          <a:p>
            <a:r>
              <a:rPr lang="en-US" dirty="0" smtClean="0"/>
              <a:t>C.A role in the K-10 Syllabus implementation.</a:t>
            </a:r>
            <a:endParaRPr lang="en-US" dirty="0"/>
          </a:p>
        </p:txBody>
      </p:sp>
      <p:pic>
        <p:nvPicPr>
          <p:cNvPr id="4" name="Picture 3" descr="DSCF2046.jpg"/>
          <p:cNvPicPr>
            <a:picLocks noChangeAspect="1"/>
          </p:cNvPicPr>
          <p:nvPr/>
        </p:nvPicPr>
        <p:blipFill>
          <a:blip r:embed="rId2">
            <a:alphaModFix am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799" y="317500"/>
            <a:ext cx="2146301" cy="641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16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Empowerment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National Career Development Strategy</a:t>
            </a:r>
          </a:p>
          <a:p>
            <a:r>
              <a:rPr lang="en-US" dirty="0" smtClean="0"/>
              <a:t>NSW </a:t>
            </a:r>
            <a:r>
              <a:rPr lang="en-US" dirty="0"/>
              <a:t>K–10 syllabuses for the Australian </a:t>
            </a:r>
            <a:r>
              <a:rPr lang="en-US" dirty="0" smtClean="0"/>
              <a:t>curriculum- additional capabilities of:</a:t>
            </a:r>
          </a:p>
          <a:p>
            <a:pPr lvl="2"/>
            <a:r>
              <a:rPr lang="en-US" dirty="0" smtClean="0"/>
              <a:t>Civics and Citizenship</a:t>
            </a:r>
          </a:p>
          <a:p>
            <a:pPr lvl="2"/>
            <a:r>
              <a:rPr lang="en-US" dirty="0" smtClean="0"/>
              <a:t>Difference and Diversity</a:t>
            </a:r>
          </a:p>
          <a:p>
            <a:pPr lvl="2"/>
            <a:r>
              <a:rPr lang="en-US" dirty="0" smtClean="0"/>
              <a:t>Work and Enterprise</a:t>
            </a:r>
          </a:p>
          <a:p>
            <a:r>
              <a:rPr lang="en-US" dirty="0" smtClean="0"/>
              <a:t>Workplace Learning Policy - Update </a:t>
            </a:r>
            <a:endParaRPr lang="en-US" dirty="0"/>
          </a:p>
        </p:txBody>
      </p:sp>
      <p:pic>
        <p:nvPicPr>
          <p:cNvPr id="5" name="Picture 4" descr="DSCF1727.jpg"/>
          <p:cNvPicPr>
            <a:picLocks noChangeAspect="1"/>
          </p:cNvPicPr>
          <p:nvPr/>
        </p:nvPicPr>
        <p:blipFill rotWithShape="1">
          <a:blip r:embed="rId2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2"/>
          <a:stretch/>
        </p:blipFill>
        <p:spPr>
          <a:xfrm>
            <a:off x="7357533" y="719667"/>
            <a:ext cx="1667934" cy="5988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2081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NSW K-10 Syllabuses for the Australian Curriculum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u="sng" dirty="0" smtClean="0"/>
              <a:t>Cross Curriculum Priorities</a:t>
            </a:r>
          </a:p>
          <a:p>
            <a:pPr lvl="1"/>
            <a:r>
              <a:rPr lang="en-US" sz="3200" i="1" dirty="0" smtClean="0">
                <a:solidFill>
                  <a:srgbClr val="FF0000"/>
                </a:solidFill>
              </a:rPr>
              <a:t>Aboriginal and Torres Straight Islander histories and culture</a:t>
            </a:r>
            <a:r>
              <a:rPr lang="en-US" sz="3200" dirty="0" smtClean="0"/>
              <a:t>.</a:t>
            </a:r>
          </a:p>
          <a:p>
            <a:pPr marL="457200" lvl="1" indent="0">
              <a:buNone/>
            </a:pPr>
            <a:endParaRPr lang="en-US" sz="3200" dirty="0" smtClean="0"/>
          </a:p>
          <a:p>
            <a:pPr lvl="1"/>
            <a:r>
              <a:rPr lang="en-US" sz="3200" i="1" dirty="0" smtClean="0">
                <a:solidFill>
                  <a:srgbClr val="FF0000"/>
                </a:solidFill>
              </a:rPr>
              <a:t>Asia and Australia’s engagement with Asia</a:t>
            </a:r>
          </a:p>
          <a:p>
            <a:pPr marL="457200" lvl="1" indent="0">
              <a:buNone/>
            </a:pPr>
            <a:endParaRPr lang="en-US" sz="3200" dirty="0" smtClean="0"/>
          </a:p>
          <a:p>
            <a:pPr lvl="1"/>
            <a:r>
              <a:rPr lang="en-US" sz="3200" i="1" dirty="0" smtClean="0">
                <a:solidFill>
                  <a:srgbClr val="FF0000"/>
                </a:solidFill>
              </a:rPr>
              <a:t>Sustainability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060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NSW K-10 Syllabuses for the Australian Curriculum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17638"/>
            <a:ext cx="8559800" cy="5072062"/>
          </a:xfrm>
        </p:spPr>
        <p:txBody>
          <a:bodyPr>
            <a:normAutofit fontScale="70000" lnSpcReduction="20000"/>
          </a:bodyPr>
          <a:lstStyle/>
          <a:p>
            <a:r>
              <a:rPr lang="en-US" u="sng" dirty="0" smtClean="0"/>
              <a:t>General Capabilities:</a:t>
            </a:r>
          </a:p>
          <a:p>
            <a:pPr marL="0" indent="0">
              <a:buNone/>
            </a:pPr>
            <a:r>
              <a:rPr lang="en-US" dirty="0" smtClean="0"/>
              <a:t>General capabilities encompass the knowledge, skills, attributes and </a:t>
            </a:r>
            <a:r>
              <a:rPr lang="en-US" dirty="0" err="1" smtClean="0"/>
              <a:t>behaviours</a:t>
            </a:r>
            <a:r>
              <a:rPr lang="en-US" dirty="0" smtClean="0"/>
              <a:t> that will assist students' to live and work successfully in the 21</a:t>
            </a:r>
            <a:r>
              <a:rPr lang="en-US" baseline="30000" dirty="0" smtClean="0"/>
              <a:t>st</a:t>
            </a:r>
            <a:r>
              <a:rPr lang="en-US" dirty="0" smtClean="0"/>
              <a:t> Century.</a:t>
            </a:r>
          </a:p>
          <a:p>
            <a:r>
              <a:rPr lang="en-US" dirty="0" smtClean="0"/>
              <a:t>Critical and creative thinking</a:t>
            </a:r>
          </a:p>
          <a:p>
            <a:r>
              <a:rPr lang="en-US" dirty="0" smtClean="0"/>
              <a:t>Ethical understanding</a:t>
            </a:r>
          </a:p>
          <a:p>
            <a:r>
              <a:rPr lang="en-US" dirty="0" smtClean="0"/>
              <a:t>Information and communication technology capability</a:t>
            </a:r>
          </a:p>
          <a:p>
            <a:r>
              <a:rPr lang="en-US" dirty="0" smtClean="0"/>
              <a:t>Intercultural understanding</a:t>
            </a:r>
          </a:p>
          <a:p>
            <a:r>
              <a:rPr lang="en-US" dirty="0" smtClean="0"/>
              <a:t>Literacy</a:t>
            </a:r>
          </a:p>
          <a:p>
            <a:r>
              <a:rPr lang="en-US" dirty="0" smtClean="0"/>
              <a:t>Numeracy</a:t>
            </a:r>
          </a:p>
          <a:p>
            <a:r>
              <a:rPr lang="en-US" dirty="0" smtClean="0"/>
              <a:t>Personal and social capability</a:t>
            </a:r>
          </a:p>
          <a:p>
            <a:pPr marL="0" indent="0">
              <a:buNone/>
            </a:pPr>
            <a:r>
              <a:rPr lang="en-US" dirty="0" smtClean="0"/>
              <a:t>BOS Additions:</a:t>
            </a:r>
          </a:p>
          <a:p>
            <a:r>
              <a:rPr lang="en-US" dirty="0" smtClean="0"/>
              <a:t>Civics and citizenship</a:t>
            </a:r>
          </a:p>
          <a:p>
            <a:r>
              <a:rPr lang="en-US" dirty="0" smtClean="0"/>
              <a:t>Difference and diversity</a:t>
            </a:r>
          </a:p>
          <a:p>
            <a:r>
              <a:rPr lang="en-US" dirty="0" smtClean="0"/>
              <a:t>Work and enterprise.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8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0110" y="1612758"/>
            <a:ext cx="7406640" cy="19957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Workplace Learning Policy for Secondary Students</a:t>
            </a:r>
            <a:br>
              <a:rPr lang="en-US" dirty="0" smtClean="0"/>
            </a:br>
            <a:r>
              <a:rPr lang="en-US" dirty="0" smtClean="0"/>
              <a:t>Up-date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63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Objectives- </a:t>
            </a:r>
            <a:r>
              <a:rPr lang="en-US" dirty="0"/>
              <a:t>P</a:t>
            </a:r>
            <a:r>
              <a:rPr lang="en-US" dirty="0" smtClean="0"/>
              <a:t>olicy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Policy covers </a:t>
            </a:r>
            <a:r>
              <a:rPr lang="en-US" dirty="0" smtClean="0"/>
              <a:t>HSC VET work </a:t>
            </a:r>
            <a:r>
              <a:rPr lang="en-US" dirty="0"/>
              <a:t>placement, work experience, career and enterprise programs, student mentoring in the workplace, SBATs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Duty of Care rests with the school/ TAFE</a:t>
            </a:r>
          </a:p>
          <a:p>
            <a:r>
              <a:rPr lang="en-US" dirty="0" smtClean="0"/>
              <a:t>Insurance and Indemnity provisions of DEC apply to work place learning placement approved by the Principal.</a:t>
            </a:r>
          </a:p>
          <a:p>
            <a:r>
              <a:rPr lang="en-US" dirty="0" smtClean="0"/>
              <a:t>Regular and effective communication with parents/</a:t>
            </a:r>
            <a:r>
              <a:rPr lang="en-US" dirty="0" err="1" smtClean="0"/>
              <a:t>carers</a:t>
            </a:r>
            <a:r>
              <a:rPr lang="en-US" dirty="0" smtClean="0"/>
              <a:t>, support staff and host employers</a:t>
            </a:r>
          </a:p>
          <a:p>
            <a:r>
              <a:rPr lang="en-US" dirty="0" smtClean="0"/>
              <a:t>Appropriate work place learning opportunities for students with special needs.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831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1445</Words>
  <Application>Microsoft Macintosh PowerPoint</Application>
  <PresentationFormat>On-screen Show (4:3)</PresentationFormat>
  <Paragraphs>227</Paragraphs>
  <Slides>24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Empowerment Engagement/ Inspiration    Leadership. Careers Advisers and Transition Advisers - 2013</vt:lpstr>
      <vt:lpstr>Agenda </vt:lpstr>
      <vt:lpstr>Setting the scene</vt:lpstr>
      <vt:lpstr>PowerPoint Presentation</vt:lpstr>
      <vt:lpstr>Empowerment</vt:lpstr>
      <vt:lpstr>NSW K-10 Syllabuses for the Australian Curriculum</vt:lpstr>
      <vt:lpstr>NSW K-10 Syllabuses for the Australian Curriculum</vt:lpstr>
      <vt:lpstr>Workplace Learning Policy for Secondary Students Up-date</vt:lpstr>
      <vt:lpstr>Objectives- Policy Statement</vt:lpstr>
      <vt:lpstr>Audience and Applicability</vt:lpstr>
      <vt:lpstr>Responsibilities and Delegation</vt:lpstr>
      <vt:lpstr>Responsibilities</vt:lpstr>
      <vt:lpstr>Monitoring, Evaluation and Reporting Requirements</vt:lpstr>
      <vt:lpstr>Support Documentation</vt:lpstr>
      <vt:lpstr>Inspiration and Engagement</vt:lpstr>
      <vt:lpstr>Inspiration and Engagement</vt:lpstr>
      <vt:lpstr>Leadership</vt:lpstr>
      <vt:lpstr>Leadership</vt:lpstr>
      <vt:lpstr>Leadership</vt:lpstr>
      <vt:lpstr>Leadership – Personal / Communal</vt:lpstr>
      <vt:lpstr>PowerPoint Presentation</vt:lpstr>
      <vt:lpstr>Reflection on your Matrix</vt:lpstr>
      <vt:lpstr>Review and Reflect </vt:lpstr>
      <vt:lpstr>Days reflection</vt:lpstr>
    </vt:vector>
  </TitlesOfParts>
  <Company>DEC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Empowering Engaging    Inspiring Careers Advisers and Transition Advisers. 2013</dc:title>
  <dc:creator>Hanna Kemp</dc:creator>
  <cp:lastModifiedBy>Hanna Kemp</cp:lastModifiedBy>
  <cp:revision>48</cp:revision>
  <cp:lastPrinted>2013-07-08T01:51:41Z</cp:lastPrinted>
  <dcterms:created xsi:type="dcterms:W3CDTF">2013-06-21T00:44:09Z</dcterms:created>
  <dcterms:modified xsi:type="dcterms:W3CDTF">2013-07-29T23:49:59Z</dcterms:modified>
</cp:coreProperties>
</file>